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30275213" cy="42803763"/>
  <p:notesSz cx="6797675" cy="992981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5613" indent="1905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2813" indent="379413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indent="56673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indent="75565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30">
          <p15:clr>
            <a:srgbClr val="A4A3A4"/>
          </p15:clr>
        </p15:guide>
        <p15:guide id="2" pos="102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0925">
          <p15:clr>
            <a:srgbClr val="A4A3A4"/>
          </p15:clr>
        </p15:guide>
        <p15:guide id="2" pos="76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869"/>
    <a:srgbClr val="2E5365"/>
    <a:srgbClr val="4E527E"/>
    <a:srgbClr val="111164"/>
    <a:srgbClr val="44C1C3"/>
    <a:srgbClr val="2C617F"/>
    <a:srgbClr val="00AEEF"/>
    <a:srgbClr val="414646"/>
    <a:srgbClr val="00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 autoAdjust="0"/>
    <p:restoredTop sz="96197" autoAdjust="0"/>
  </p:normalViewPr>
  <p:slideViewPr>
    <p:cSldViewPr snapToGrid="0">
      <p:cViewPr>
        <p:scale>
          <a:sx n="54" d="100"/>
          <a:sy n="54" d="100"/>
        </p:scale>
        <p:origin x="1008" y="144"/>
      </p:cViewPr>
      <p:guideLst>
        <p:guide orient="horz" pos="10830"/>
        <p:guide pos="102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2" d="100"/>
          <a:sy n="42" d="100"/>
        </p:scale>
        <p:origin x="-1275" y="-92"/>
      </p:cViewPr>
      <p:guideLst>
        <p:guide orient="horz" pos="10925"/>
        <p:guide pos="76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B1D467D-A721-A026-2AE9-32476142666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30163" y="9525"/>
            <a:ext cx="296227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t" anchorCtr="0" compatLnSpc="1">
            <a:prstTxWarp prst="textNoShape">
              <a:avLst/>
            </a:prstTxWarp>
          </a:bodyPr>
          <a:lstStyle>
            <a:lvl1pPr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F706957-9366-8109-BE0E-61C71400D18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65563" y="9525"/>
            <a:ext cx="29622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t" anchorCtr="0" compatLnSpc="1">
            <a:prstTxWarp prst="textNoShape">
              <a:avLst/>
            </a:prstTxWarp>
          </a:bodyPr>
          <a:lstStyle>
            <a:lvl1pPr algn="r"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5E64062-E23E-DED2-9DDE-9B6B0A83FBE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11375" y="779463"/>
            <a:ext cx="2576513" cy="3643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AF37517-5514-122C-F48C-40AE95EBE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35513"/>
            <a:ext cx="4981575" cy="4419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90" tIns="46496" rIns="92990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664D5959-A192-2C73-08B5-5C58DE40C6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30163" y="9461500"/>
            <a:ext cx="296227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b" anchorCtr="0" compatLnSpc="1">
            <a:prstTxWarp prst="textNoShape">
              <a:avLst/>
            </a:prstTxWarp>
          </a:bodyPr>
          <a:lstStyle>
            <a:lvl1pPr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0D251BC9-E1DA-8EE6-2D90-3CF18E4F49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5563" y="9461500"/>
            <a:ext cx="29622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b" anchorCtr="0" compatLnSpc="1">
            <a:prstTxWarp prst="textNoShape">
              <a:avLst/>
            </a:prstTxWarp>
          </a:bodyPr>
          <a:lstStyle>
            <a:lvl1pPr algn="r" defTabSz="768350">
              <a:defRPr sz="1000" i="1"/>
            </a:lvl1pPr>
          </a:lstStyle>
          <a:p>
            <a:pPr>
              <a:defRPr/>
            </a:pPr>
            <a:fld id="{5B8DDF2F-0E82-441D-84BB-BF891B4E2A7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5613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2813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9513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6pPr>
    <a:lvl7pPr marL="2747416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7pPr>
    <a:lvl8pPr marL="3205318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8pPr>
    <a:lvl9pPr marL="3663221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C203521A-2792-6B81-7AEA-B7352B67F3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1175" indent="-1952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785813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101725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16050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732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3304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7876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2448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EE70D5-A897-4554-B651-306531922D15}" type="slidenum">
              <a:rPr lang="en-GB" altLang="en-US" sz="1000" smtClean="0"/>
              <a:pPr/>
              <a:t>1</a:t>
            </a:fld>
            <a:endParaRPr lang="en-GB" altLang="en-US" sz="10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C65378C1-D139-F15E-2534-BF6BD3275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F2994D35-EBA5-9F99-FDD1-A234A9189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539496">
              <a:defRPr/>
            </a:pPr>
            <a:endParaRPr lang="en-US" altLang="en-US" sz="85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13297408"/>
            <a:ext cx="25733931" cy="9174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5466"/>
            <a:ext cx="21192650" cy="10938740"/>
          </a:xfrm>
        </p:spPr>
        <p:txBody>
          <a:bodyPr/>
          <a:lstStyle>
            <a:lvl1pPr marL="0" indent="0" algn="ctr">
              <a:buNone/>
              <a:defRPr/>
            </a:lvl1pPr>
            <a:lvl2pPr marL="453503" indent="0" algn="ctr">
              <a:buNone/>
              <a:defRPr/>
            </a:lvl2pPr>
            <a:lvl3pPr marL="907005" indent="0" algn="ctr">
              <a:buNone/>
              <a:defRPr/>
            </a:lvl3pPr>
            <a:lvl4pPr marL="1360507" indent="0" algn="ctr">
              <a:buNone/>
              <a:defRPr/>
            </a:lvl4pPr>
            <a:lvl5pPr marL="1814009" indent="0" algn="ctr">
              <a:buNone/>
              <a:defRPr/>
            </a:lvl5pPr>
            <a:lvl6pPr marL="2267512" indent="0" algn="ctr">
              <a:buNone/>
              <a:defRPr/>
            </a:lvl6pPr>
            <a:lvl7pPr marL="2721014" indent="0" algn="ctr">
              <a:buNone/>
              <a:defRPr/>
            </a:lvl7pPr>
            <a:lvl8pPr marL="3174517" indent="0" algn="ctr">
              <a:buNone/>
              <a:defRPr/>
            </a:lvl8pPr>
            <a:lvl9pPr marL="362801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F5DFE6-C44E-3448-C35C-AD17CA099F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D10AAF-F114-8150-177F-122C7A2117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0E55C5-E7CA-A1C4-40DB-4B1A2CA2E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9A66E3-ECD6-4A1E-A43C-E0B3778E6F7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9232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AA76EF-C713-5AE0-389F-30C9494204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2BB9CB-07E6-8E8A-7FFE-749FB3100E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79B295A-BA58-122C-58CB-8C5DD41C0D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538DC-9F6F-48A2-8E79-1C0DB3C9B06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0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1090" y="3804779"/>
            <a:ext cx="6433482" cy="342430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642" y="3804779"/>
            <a:ext cx="19149072" cy="342430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3562C5-BF6A-D003-D40C-492A861466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C8397D-4975-5A69-0BCF-9A53786AEF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C6CFFC-FE2A-F0CC-9CDD-8C1735A42E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65F3D-90AB-4810-96E1-C6BCF43C873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114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DDEDF2-3063-8096-3322-973E8EEF1C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B9FE46-0DD2-5145-F6E8-93620F79DE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211A99-74FB-7014-D1B3-CFDA484FD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047A7-3D25-4E29-A89D-18259FEE22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943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059" y="27505877"/>
            <a:ext cx="25733931" cy="8501303"/>
          </a:xfrm>
        </p:spPr>
        <p:txBody>
          <a:bodyPr anchor="t"/>
          <a:lstStyle>
            <a:lvl1pPr algn="l">
              <a:defRPr sz="3967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059" y="18142557"/>
            <a:ext cx="25733931" cy="9363323"/>
          </a:xfrm>
        </p:spPr>
        <p:txBody>
          <a:bodyPr anchor="b"/>
          <a:lstStyle>
            <a:lvl1pPr marL="0" indent="0">
              <a:buNone/>
              <a:defRPr sz="1984"/>
            </a:lvl1pPr>
            <a:lvl2pPr marL="453503" indent="0">
              <a:buNone/>
              <a:defRPr sz="1786"/>
            </a:lvl2pPr>
            <a:lvl3pPr marL="907005" indent="0">
              <a:buNone/>
              <a:defRPr sz="1588"/>
            </a:lvl3pPr>
            <a:lvl4pPr marL="1360507" indent="0">
              <a:buNone/>
              <a:defRPr sz="1388"/>
            </a:lvl4pPr>
            <a:lvl5pPr marL="1814009" indent="0">
              <a:buNone/>
              <a:defRPr sz="1388"/>
            </a:lvl5pPr>
            <a:lvl6pPr marL="2267512" indent="0">
              <a:buNone/>
              <a:defRPr sz="1388"/>
            </a:lvl6pPr>
            <a:lvl7pPr marL="2721014" indent="0">
              <a:buNone/>
              <a:defRPr sz="1388"/>
            </a:lvl7pPr>
            <a:lvl8pPr marL="3174517" indent="0">
              <a:buNone/>
              <a:defRPr sz="1388"/>
            </a:lvl8pPr>
            <a:lvl9pPr marL="3628019" indent="0">
              <a:buNone/>
              <a:defRPr sz="13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489C9B-605B-BAE9-3700-40D4D2BB9B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24ABBF-968E-771B-4098-8F41B8399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CAFF78-FE5D-701E-BE5D-F94E1A1949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AA5C6-4629-459E-83C5-1BCA8B3FEEB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470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641" y="12365532"/>
            <a:ext cx="12791278" cy="25682258"/>
          </a:xfrm>
        </p:spPr>
        <p:txBody>
          <a:bodyPr/>
          <a:lstStyle>
            <a:lvl1pPr>
              <a:defRPr sz="2777"/>
            </a:lvl1pPr>
            <a:lvl2pPr>
              <a:defRPr sz="2381"/>
            </a:lvl2pPr>
            <a:lvl3pPr>
              <a:defRPr sz="1984"/>
            </a:lvl3pPr>
            <a:lvl4pPr>
              <a:defRPr sz="1786"/>
            </a:lvl4pPr>
            <a:lvl5pPr>
              <a:defRPr sz="1786"/>
            </a:lvl5pPr>
            <a:lvl6pPr>
              <a:defRPr sz="1786"/>
            </a:lvl6pPr>
            <a:lvl7pPr>
              <a:defRPr sz="1786"/>
            </a:lvl7pPr>
            <a:lvl8pPr>
              <a:defRPr sz="1786"/>
            </a:lvl8pPr>
            <a:lvl9pPr>
              <a:defRPr sz="17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294" y="12365532"/>
            <a:ext cx="12791278" cy="25682258"/>
          </a:xfrm>
        </p:spPr>
        <p:txBody>
          <a:bodyPr/>
          <a:lstStyle>
            <a:lvl1pPr>
              <a:defRPr sz="2777"/>
            </a:lvl1pPr>
            <a:lvl2pPr>
              <a:defRPr sz="2381"/>
            </a:lvl2pPr>
            <a:lvl3pPr>
              <a:defRPr sz="1984"/>
            </a:lvl3pPr>
            <a:lvl4pPr>
              <a:defRPr sz="1786"/>
            </a:lvl4pPr>
            <a:lvl5pPr>
              <a:defRPr sz="1786"/>
            </a:lvl5pPr>
            <a:lvl6pPr>
              <a:defRPr sz="1786"/>
            </a:lvl6pPr>
            <a:lvl7pPr>
              <a:defRPr sz="1786"/>
            </a:lvl7pPr>
            <a:lvl8pPr>
              <a:defRPr sz="1786"/>
            </a:lvl8pPr>
            <a:lvl9pPr>
              <a:defRPr sz="17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7145B-A6E7-AD97-4CB7-1367E7D074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3AC7FE-0176-88F5-BAE8-3CE971DBE5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3CEFE-2CAF-4DA3-DE69-BC9D3A38EC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F5476-4F20-44DB-839C-64BF558A97B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154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3639"/>
            <a:ext cx="27247692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1801"/>
            <a:ext cx="13376284" cy="3992045"/>
          </a:xfrm>
        </p:spPr>
        <p:txBody>
          <a:bodyPr anchor="b"/>
          <a:lstStyle>
            <a:lvl1pPr marL="0" indent="0">
              <a:buNone/>
              <a:defRPr sz="2381" b="1"/>
            </a:lvl1pPr>
            <a:lvl2pPr marL="453503" indent="0">
              <a:buNone/>
              <a:defRPr sz="1984" b="1"/>
            </a:lvl2pPr>
            <a:lvl3pPr marL="907005" indent="0">
              <a:buNone/>
              <a:defRPr sz="1786" b="1"/>
            </a:lvl3pPr>
            <a:lvl4pPr marL="1360507" indent="0">
              <a:buNone/>
              <a:defRPr sz="1588" b="1"/>
            </a:lvl4pPr>
            <a:lvl5pPr marL="1814009" indent="0">
              <a:buNone/>
              <a:defRPr sz="1588" b="1"/>
            </a:lvl5pPr>
            <a:lvl6pPr marL="2267512" indent="0">
              <a:buNone/>
              <a:defRPr sz="1588" b="1"/>
            </a:lvl6pPr>
            <a:lvl7pPr marL="2721014" indent="0">
              <a:buNone/>
              <a:defRPr sz="1588" b="1"/>
            </a:lvl7pPr>
            <a:lvl8pPr marL="3174517" indent="0">
              <a:buNone/>
              <a:defRPr sz="1588" b="1"/>
            </a:lvl8pPr>
            <a:lvl9pPr marL="3628019" indent="0">
              <a:buNone/>
              <a:defRPr sz="158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3847"/>
            <a:ext cx="13376284" cy="24662696"/>
          </a:xfrm>
        </p:spPr>
        <p:txBody>
          <a:bodyPr/>
          <a:lstStyle>
            <a:lvl1pPr>
              <a:defRPr sz="2381"/>
            </a:lvl1pPr>
            <a:lvl2pPr>
              <a:defRPr sz="1984"/>
            </a:lvl2pPr>
            <a:lvl3pPr>
              <a:defRPr sz="1786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863" y="9581801"/>
            <a:ext cx="13382590" cy="3992045"/>
          </a:xfrm>
        </p:spPr>
        <p:txBody>
          <a:bodyPr anchor="b"/>
          <a:lstStyle>
            <a:lvl1pPr marL="0" indent="0">
              <a:buNone/>
              <a:defRPr sz="2381" b="1"/>
            </a:lvl1pPr>
            <a:lvl2pPr marL="453503" indent="0">
              <a:buNone/>
              <a:defRPr sz="1984" b="1"/>
            </a:lvl2pPr>
            <a:lvl3pPr marL="907005" indent="0">
              <a:buNone/>
              <a:defRPr sz="1786" b="1"/>
            </a:lvl3pPr>
            <a:lvl4pPr marL="1360507" indent="0">
              <a:buNone/>
              <a:defRPr sz="1588" b="1"/>
            </a:lvl4pPr>
            <a:lvl5pPr marL="1814009" indent="0">
              <a:buNone/>
              <a:defRPr sz="1588" b="1"/>
            </a:lvl5pPr>
            <a:lvl6pPr marL="2267512" indent="0">
              <a:buNone/>
              <a:defRPr sz="1588" b="1"/>
            </a:lvl6pPr>
            <a:lvl7pPr marL="2721014" indent="0">
              <a:buNone/>
              <a:defRPr sz="1588" b="1"/>
            </a:lvl7pPr>
            <a:lvl8pPr marL="3174517" indent="0">
              <a:buNone/>
              <a:defRPr sz="1588" b="1"/>
            </a:lvl8pPr>
            <a:lvl9pPr marL="3628019" indent="0">
              <a:buNone/>
              <a:defRPr sz="158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863" y="13573847"/>
            <a:ext cx="13382590" cy="24662696"/>
          </a:xfrm>
        </p:spPr>
        <p:txBody>
          <a:bodyPr/>
          <a:lstStyle>
            <a:lvl1pPr>
              <a:defRPr sz="2381"/>
            </a:lvl1pPr>
            <a:lvl2pPr>
              <a:defRPr sz="1984"/>
            </a:lvl2pPr>
            <a:lvl3pPr>
              <a:defRPr sz="1786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445831-E6E9-6207-CE74-BE47F9E830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4492E7-BC05-A6DB-8CDE-728EED56D8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C12A719-043E-8687-C1A1-5F1F892293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5B7C6-8671-4940-A8A5-023339593BA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542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4C16371-ACF7-CF89-7352-CE030B35A9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94259B-035B-0AFB-413B-1A82BAD65C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92AB80-B550-1C84-0E07-5013BA36D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D13F-BCA1-4CDA-B743-90001A914AA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6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8707C3-E1BF-2FD8-7995-492FE8579D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2A0CFA-DDE0-5358-69B3-2D27767F34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EF32364-A0DE-B8B9-A721-0B45EE6294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DBF95-1B59-4B0A-A945-11123D3E164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256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0" y="1704720"/>
            <a:ext cx="9960861" cy="7252859"/>
          </a:xfrm>
        </p:spPr>
        <p:txBody>
          <a:bodyPr anchor="b"/>
          <a:lstStyle>
            <a:lvl1pPr algn="l">
              <a:defRPr sz="1984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97" y="1704721"/>
            <a:ext cx="16924159" cy="36531822"/>
          </a:xfrm>
        </p:spPr>
        <p:txBody>
          <a:bodyPr/>
          <a:lstStyle>
            <a:lvl1pPr>
              <a:defRPr sz="3174"/>
            </a:lvl1pPr>
            <a:lvl2pPr>
              <a:defRPr sz="2777"/>
            </a:lvl2pPr>
            <a:lvl3pPr>
              <a:defRPr sz="2381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0" y="8957580"/>
            <a:ext cx="9960861" cy="29278962"/>
          </a:xfrm>
        </p:spPr>
        <p:txBody>
          <a:bodyPr/>
          <a:lstStyle>
            <a:lvl1pPr marL="0" indent="0">
              <a:buNone/>
              <a:defRPr sz="1388"/>
            </a:lvl1pPr>
            <a:lvl2pPr marL="453503" indent="0">
              <a:buNone/>
              <a:defRPr sz="1190"/>
            </a:lvl2pPr>
            <a:lvl3pPr marL="907005" indent="0">
              <a:buNone/>
              <a:defRPr sz="992"/>
            </a:lvl3pPr>
            <a:lvl4pPr marL="1360507" indent="0">
              <a:buNone/>
              <a:defRPr sz="892"/>
            </a:lvl4pPr>
            <a:lvl5pPr marL="1814009" indent="0">
              <a:buNone/>
              <a:defRPr sz="892"/>
            </a:lvl5pPr>
            <a:lvl6pPr marL="2267512" indent="0">
              <a:buNone/>
              <a:defRPr sz="892"/>
            </a:lvl6pPr>
            <a:lvl7pPr marL="2721014" indent="0">
              <a:buNone/>
              <a:defRPr sz="892"/>
            </a:lvl7pPr>
            <a:lvl8pPr marL="3174517" indent="0">
              <a:buNone/>
              <a:defRPr sz="892"/>
            </a:lvl8pPr>
            <a:lvl9pPr marL="3628019" indent="0">
              <a:buNone/>
              <a:defRPr sz="8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2974E-CE24-D888-F05D-BEAA15D557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AE6FC-CA23-DBBF-EB8B-1DDAF1CB7E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E4BC8-C38E-C357-8B85-68DE65E0C7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7A9FA-6E37-41C8-B60D-CDD793CCB0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7949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627" y="29962636"/>
            <a:ext cx="18165128" cy="3537255"/>
          </a:xfrm>
        </p:spPr>
        <p:txBody>
          <a:bodyPr anchor="b"/>
          <a:lstStyle>
            <a:lvl1pPr algn="l">
              <a:defRPr sz="1984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627" y="3824100"/>
            <a:ext cx="18165128" cy="25682258"/>
          </a:xfrm>
        </p:spPr>
        <p:txBody>
          <a:bodyPr/>
          <a:lstStyle>
            <a:lvl1pPr marL="0" indent="0">
              <a:buNone/>
              <a:defRPr sz="3174"/>
            </a:lvl1pPr>
            <a:lvl2pPr marL="453503" indent="0">
              <a:buNone/>
              <a:defRPr sz="2777"/>
            </a:lvl2pPr>
            <a:lvl3pPr marL="907005" indent="0">
              <a:buNone/>
              <a:defRPr sz="2381"/>
            </a:lvl3pPr>
            <a:lvl4pPr marL="1360507" indent="0">
              <a:buNone/>
              <a:defRPr sz="1984"/>
            </a:lvl4pPr>
            <a:lvl5pPr marL="1814009" indent="0">
              <a:buNone/>
              <a:defRPr sz="1984"/>
            </a:lvl5pPr>
            <a:lvl6pPr marL="2267512" indent="0">
              <a:buNone/>
              <a:defRPr sz="1984"/>
            </a:lvl6pPr>
            <a:lvl7pPr marL="2721014" indent="0">
              <a:buNone/>
              <a:defRPr sz="1984"/>
            </a:lvl7pPr>
            <a:lvl8pPr marL="3174517" indent="0">
              <a:buNone/>
              <a:defRPr sz="1984"/>
            </a:lvl8pPr>
            <a:lvl9pPr marL="3628019" indent="0">
              <a:buNone/>
              <a:defRPr sz="1984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627" y="33499890"/>
            <a:ext cx="18165128" cy="5023498"/>
          </a:xfrm>
        </p:spPr>
        <p:txBody>
          <a:bodyPr/>
          <a:lstStyle>
            <a:lvl1pPr marL="0" indent="0">
              <a:buNone/>
              <a:defRPr sz="1388"/>
            </a:lvl1pPr>
            <a:lvl2pPr marL="453503" indent="0">
              <a:buNone/>
              <a:defRPr sz="1190"/>
            </a:lvl2pPr>
            <a:lvl3pPr marL="907005" indent="0">
              <a:buNone/>
              <a:defRPr sz="992"/>
            </a:lvl3pPr>
            <a:lvl4pPr marL="1360507" indent="0">
              <a:buNone/>
              <a:defRPr sz="892"/>
            </a:lvl4pPr>
            <a:lvl5pPr marL="1814009" indent="0">
              <a:buNone/>
              <a:defRPr sz="892"/>
            </a:lvl5pPr>
            <a:lvl6pPr marL="2267512" indent="0">
              <a:buNone/>
              <a:defRPr sz="892"/>
            </a:lvl6pPr>
            <a:lvl7pPr marL="2721014" indent="0">
              <a:buNone/>
              <a:defRPr sz="892"/>
            </a:lvl7pPr>
            <a:lvl8pPr marL="3174517" indent="0">
              <a:buNone/>
              <a:defRPr sz="892"/>
            </a:lvl8pPr>
            <a:lvl9pPr marL="3628019" indent="0">
              <a:buNone/>
              <a:defRPr sz="8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F656-BF1E-A64D-CEE0-5D9E36E0F0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A32BB-0BBF-8763-553B-30D1F4A6B8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14797-25E4-B4A6-99BD-D9C81A922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6F22F-7641-4AC9-860D-C0826D01290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402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4AA6905-9000-3AA9-285A-9A57DF89D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70125" y="3806825"/>
            <a:ext cx="25734963" cy="71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2262" tIns="160338" rIns="322262" bIns="1603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F982F0-3991-E6B3-12CB-3AD2354B3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25" y="12365038"/>
            <a:ext cx="25734963" cy="256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2262" tIns="160338" rIns="322262" bIns="1603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E8EC9C3-37B2-BE73-3FBC-4C7BF866455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0125" y="38996938"/>
            <a:ext cx="6308725" cy="28559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defTabSz="9259007">
              <a:defRPr sz="486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AF572C4-DAC1-7223-17D6-C326DE1C70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4150" y="38996938"/>
            <a:ext cx="9586913" cy="28559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algn="ctr" defTabSz="9259007">
              <a:defRPr sz="486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09F6389-AB67-BDFE-2819-647C2F3434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363" y="38996938"/>
            <a:ext cx="6308725" cy="28559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algn="r" defTabSz="9258182">
              <a:defRPr sz="4807"/>
            </a:lvl1pPr>
          </a:lstStyle>
          <a:p>
            <a:pPr>
              <a:defRPr/>
            </a:pPr>
            <a:fld id="{2250DA27-05DD-4313-98FD-01503638E47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255125" rtl="0" eaLnBrk="0" fontAlgn="base" hangingPunct="0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255125" rtl="0" eaLnBrk="0" fontAlgn="base" hangingPunct="0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2pPr>
      <a:lvl3pPr algn="ctr" defTabSz="9255125" rtl="0" eaLnBrk="0" fontAlgn="base" hangingPunct="0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3pPr>
      <a:lvl4pPr algn="ctr" defTabSz="9255125" rtl="0" eaLnBrk="0" fontAlgn="base" hangingPunct="0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4pPr>
      <a:lvl5pPr algn="ctr" defTabSz="9255125" rtl="0" eaLnBrk="0" fontAlgn="base" hangingPunct="0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5pPr>
      <a:lvl6pPr marL="453503" algn="ctr" defTabSz="9259007" rtl="0" eaLnBrk="0" fontAlgn="base" hangingPunct="0">
        <a:spcBef>
          <a:spcPct val="0"/>
        </a:spcBef>
        <a:spcAft>
          <a:spcPct val="0"/>
        </a:spcAft>
        <a:defRPr sz="15375">
          <a:solidFill>
            <a:schemeClr val="tx2"/>
          </a:solidFill>
          <a:latin typeface="Times New Roman" pitchFamily="18" charset="0"/>
        </a:defRPr>
      </a:lvl6pPr>
      <a:lvl7pPr marL="907005" algn="ctr" defTabSz="9259007" rtl="0" eaLnBrk="0" fontAlgn="base" hangingPunct="0">
        <a:spcBef>
          <a:spcPct val="0"/>
        </a:spcBef>
        <a:spcAft>
          <a:spcPct val="0"/>
        </a:spcAft>
        <a:defRPr sz="15375">
          <a:solidFill>
            <a:schemeClr val="tx2"/>
          </a:solidFill>
          <a:latin typeface="Times New Roman" pitchFamily="18" charset="0"/>
        </a:defRPr>
      </a:lvl7pPr>
      <a:lvl8pPr marL="1360507" algn="ctr" defTabSz="9259007" rtl="0" eaLnBrk="0" fontAlgn="base" hangingPunct="0">
        <a:spcBef>
          <a:spcPct val="0"/>
        </a:spcBef>
        <a:spcAft>
          <a:spcPct val="0"/>
        </a:spcAft>
        <a:defRPr sz="15375">
          <a:solidFill>
            <a:schemeClr val="tx2"/>
          </a:solidFill>
          <a:latin typeface="Times New Roman" pitchFamily="18" charset="0"/>
        </a:defRPr>
      </a:lvl8pPr>
      <a:lvl9pPr marL="1814009" algn="ctr" defTabSz="9259007" rtl="0" eaLnBrk="0" fontAlgn="base" hangingPunct="0">
        <a:spcBef>
          <a:spcPct val="0"/>
        </a:spcBef>
        <a:spcAft>
          <a:spcPct val="0"/>
        </a:spcAft>
        <a:defRPr sz="15375">
          <a:solidFill>
            <a:schemeClr val="tx2"/>
          </a:solidFill>
          <a:latin typeface="Times New Roman" pitchFamily="18" charset="0"/>
        </a:defRPr>
      </a:lvl9pPr>
    </p:titleStyle>
    <p:bodyStyle>
      <a:lvl1pPr marL="1185863" indent="-1185863" algn="l" defTabSz="9255125" rtl="0" eaLnBrk="0" fontAlgn="base" hangingPunct="0">
        <a:spcBef>
          <a:spcPct val="20000"/>
        </a:spcBef>
        <a:spcAft>
          <a:spcPct val="0"/>
        </a:spcAft>
        <a:buChar char="•"/>
        <a:defRPr sz="11100">
          <a:solidFill>
            <a:schemeClr val="tx1"/>
          </a:solidFill>
          <a:latin typeface="+mn-lt"/>
          <a:ea typeface="+mn-ea"/>
          <a:cs typeface="+mn-cs"/>
        </a:defRPr>
      </a:lvl1pPr>
      <a:lvl2pPr marL="2576513" indent="-989013" algn="l" defTabSz="9255125" rtl="0" eaLnBrk="0" fontAlgn="base" hangingPunct="0">
        <a:spcBef>
          <a:spcPct val="20000"/>
        </a:spcBef>
        <a:spcAft>
          <a:spcPct val="0"/>
        </a:spcAft>
        <a:buChar char="–"/>
        <a:defRPr sz="9700">
          <a:solidFill>
            <a:schemeClr val="tx1"/>
          </a:solidFill>
          <a:latin typeface="+mn-lt"/>
        </a:defRPr>
      </a:lvl2pPr>
      <a:lvl3pPr marL="3965575" indent="-788988" algn="l" defTabSz="9255125" rtl="0" eaLnBrk="0" fontAlgn="base" hangingPunct="0">
        <a:spcBef>
          <a:spcPct val="20000"/>
        </a:spcBef>
        <a:spcAft>
          <a:spcPct val="0"/>
        </a:spcAft>
        <a:buChar char="•"/>
        <a:defRPr sz="8200">
          <a:solidFill>
            <a:schemeClr val="tx1"/>
          </a:solidFill>
          <a:latin typeface="+mn-lt"/>
        </a:defRPr>
      </a:lvl3pPr>
      <a:lvl4pPr marL="5551488" indent="-788988" algn="l" defTabSz="9255125" rtl="0" eaLnBrk="0" fontAlgn="base" hangingPunct="0">
        <a:spcBef>
          <a:spcPct val="20000"/>
        </a:spcBef>
        <a:spcAft>
          <a:spcPct val="0"/>
        </a:spcAft>
        <a:buChar char="–"/>
        <a:defRPr sz="6900">
          <a:solidFill>
            <a:schemeClr val="tx1"/>
          </a:solidFill>
          <a:latin typeface="+mn-lt"/>
        </a:defRPr>
      </a:lvl4pPr>
      <a:lvl5pPr marL="7138988" indent="-788988" algn="l" defTabSz="9255125" rtl="0" eaLnBrk="0" fontAlgn="base" hangingPunct="0">
        <a:spcBef>
          <a:spcPct val="20000"/>
        </a:spcBef>
        <a:spcAft>
          <a:spcPct val="0"/>
        </a:spcAft>
        <a:buChar char="•"/>
        <a:defRPr sz="6900">
          <a:solidFill>
            <a:schemeClr val="tx1"/>
          </a:solidFill>
          <a:latin typeface="+mn-lt"/>
        </a:defRPr>
      </a:lvl5pPr>
      <a:lvl6pPr marL="7596165" indent="-793630" algn="l" defTabSz="9259007" rtl="0" eaLnBrk="0" fontAlgn="base" hangingPunct="0">
        <a:spcBef>
          <a:spcPct val="20000"/>
        </a:spcBef>
        <a:spcAft>
          <a:spcPct val="0"/>
        </a:spcAft>
        <a:buChar char="•"/>
        <a:defRPr sz="7042">
          <a:solidFill>
            <a:schemeClr val="tx1"/>
          </a:solidFill>
          <a:latin typeface="+mn-lt"/>
        </a:defRPr>
      </a:lvl6pPr>
      <a:lvl7pPr marL="8049667" indent="-793630" algn="l" defTabSz="9259007" rtl="0" eaLnBrk="0" fontAlgn="base" hangingPunct="0">
        <a:spcBef>
          <a:spcPct val="20000"/>
        </a:spcBef>
        <a:spcAft>
          <a:spcPct val="0"/>
        </a:spcAft>
        <a:buChar char="•"/>
        <a:defRPr sz="7042">
          <a:solidFill>
            <a:schemeClr val="tx1"/>
          </a:solidFill>
          <a:latin typeface="+mn-lt"/>
        </a:defRPr>
      </a:lvl7pPr>
      <a:lvl8pPr marL="8503170" indent="-793630" algn="l" defTabSz="9259007" rtl="0" eaLnBrk="0" fontAlgn="base" hangingPunct="0">
        <a:spcBef>
          <a:spcPct val="20000"/>
        </a:spcBef>
        <a:spcAft>
          <a:spcPct val="0"/>
        </a:spcAft>
        <a:buChar char="•"/>
        <a:defRPr sz="7042">
          <a:solidFill>
            <a:schemeClr val="tx1"/>
          </a:solidFill>
          <a:latin typeface="+mn-lt"/>
        </a:defRPr>
      </a:lvl8pPr>
      <a:lvl9pPr marL="8956672" indent="-793630" algn="l" defTabSz="9259007" rtl="0" eaLnBrk="0" fontAlgn="base" hangingPunct="0">
        <a:spcBef>
          <a:spcPct val="20000"/>
        </a:spcBef>
        <a:spcAft>
          <a:spcPct val="0"/>
        </a:spcAft>
        <a:buChar char="•"/>
        <a:defRPr sz="7042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07005" rtl="0" eaLnBrk="1" latinLnBrk="0" hangingPunct="1">
        <a:defRPr sz="1786" kern="1200">
          <a:solidFill>
            <a:schemeClr val="tx1"/>
          </a:solidFill>
          <a:latin typeface="+mn-lt"/>
          <a:ea typeface="+mn-ea"/>
          <a:cs typeface="+mn-cs"/>
        </a:defRPr>
      </a:lvl1pPr>
      <a:lvl2pPr marL="453503" algn="l" defTabSz="907005" rtl="0" eaLnBrk="1" latinLnBrk="0" hangingPunct="1">
        <a:defRPr sz="1786" kern="1200">
          <a:solidFill>
            <a:schemeClr val="tx1"/>
          </a:solidFill>
          <a:latin typeface="+mn-lt"/>
          <a:ea typeface="+mn-ea"/>
          <a:cs typeface="+mn-cs"/>
        </a:defRPr>
      </a:lvl2pPr>
      <a:lvl3pPr marL="907005" algn="l" defTabSz="907005" rtl="0" eaLnBrk="1" latinLnBrk="0" hangingPunct="1">
        <a:defRPr sz="1786" kern="1200">
          <a:solidFill>
            <a:schemeClr val="tx1"/>
          </a:solidFill>
          <a:latin typeface="+mn-lt"/>
          <a:ea typeface="+mn-ea"/>
          <a:cs typeface="+mn-cs"/>
        </a:defRPr>
      </a:lvl3pPr>
      <a:lvl4pPr marL="1360507" algn="l" defTabSz="907005" rtl="0" eaLnBrk="1" latinLnBrk="0" hangingPunct="1">
        <a:defRPr sz="1786" kern="1200">
          <a:solidFill>
            <a:schemeClr val="tx1"/>
          </a:solidFill>
          <a:latin typeface="+mn-lt"/>
          <a:ea typeface="+mn-ea"/>
          <a:cs typeface="+mn-cs"/>
        </a:defRPr>
      </a:lvl4pPr>
      <a:lvl5pPr marL="1814009" algn="l" defTabSz="907005" rtl="0" eaLnBrk="1" latinLnBrk="0" hangingPunct="1">
        <a:defRPr sz="1786" kern="1200">
          <a:solidFill>
            <a:schemeClr val="tx1"/>
          </a:solidFill>
          <a:latin typeface="+mn-lt"/>
          <a:ea typeface="+mn-ea"/>
          <a:cs typeface="+mn-cs"/>
        </a:defRPr>
      </a:lvl5pPr>
      <a:lvl6pPr marL="2267512" algn="l" defTabSz="907005" rtl="0" eaLnBrk="1" latinLnBrk="0" hangingPunct="1">
        <a:defRPr sz="1786" kern="1200">
          <a:solidFill>
            <a:schemeClr val="tx1"/>
          </a:solidFill>
          <a:latin typeface="+mn-lt"/>
          <a:ea typeface="+mn-ea"/>
          <a:cs typeface="+mn-cs"/>
        </a:defRPr>
      </a:lvl6pPr>
      <a:lvl7pPr marL="2721014" algn="l" defTabSz="907005" rtl="0" eaLnBrk="1" latinLnBrk="0" hangingPunct="1">
        <a:defRPr sz="1786" kern="1200">
          <a:solidFill>
            <a:schemeClr val="tx1"/>
          </a:solidFill>
          <a:latin typeface="+mn-lt"/>
          <a:ea typeface="+mn-ea"/>
          <a:cs typeface="+mn-cs"/>
        </a:defRPr>
      </a:lvl7pPr>
      <a:lvl8pPr marL="3174517" algn="l" defTabSz="907005" rtl="0" eaLnBrk="1" latinLnBrk="0" hangingPunct="1">
        <a:defRPr sz="1786" kern="1200">
          <a:solidFill>
            <a:schemeClr val="tx1"/>
          </a:solidFill>
          <a:latin typeface="+mn-lt"/>
          <a:ea typeface="+mn-ea"/>
          <a:cs typeface="+mn-cs"/>
        </a:defRPr>
      </a:lvl8pPr>
      <a:lvl9pPr marL="3628019" algn="l" defTabSz="907005" rtl="0" eaLnBrk="1" latinLnBrk="0" hangingPunct="1">
        <a:defRPr sz="178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C1C3">
            <a:alpha val="90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9214007D-081A-73C7-D631-4347AA369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1296988"/>
            <a:ext cx="21577300" cy="96257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5655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Link: AWS Serverless URL Shortener</a:t>
            </a:r>
            <a:endParaRPr lang="en-GB" altLang="nl-NL" sz="5655" b="1" dirty="0">
              <a:solidFill>
                <a:srgbClr val="3438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6" name="TextBox 5">
            <a:extLst>
              <a:ext uri="{FF2B5EF4-FFF2-40B4-BE49-F238E27FC236}">
                <a16:creationId xmlns:a16="http://schemas.microsoft.com/office/drawing/2014/main" id="{5009C0F6-49E1-4861-D61C-10D46362C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3130550"/>
            <a:ext cx="20069175" cy="7016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3959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Muhammad Mukarram and Muhammad Adil</a:t>
            </a:r>
            <a:endParaRPr lang="en-GB" altLang="nl-NL" sz="3959" dirty="0">
              <a:solidFill>
                <a:srgbClr val="3438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51">
            <a:extLst>
              <a:ext uri="{FF2B5EF4-FFF2-40B4-BE49-F238E27FC236}">
                <a16:creationId xmlns:a16="http://schemas.microsoft.com/office/drawing/2014/main" id="{9B70D213-CFD5-6C1C-3C95-176BD342D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117975"/>
            <a:ext cx="27746325" cy="52751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2828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</a:t>
            </a:r>
            <a:r>
              <a:rPr lang="en-US" altLang="nl-NL" sz="2828" dirty="0" err="1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Zunnurain</a:t>
            </a:r>
            <a:r>
              <a:rPr lang="en-US" altLang="nl-NL" sz="2828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Hussain | Semester Project | Dec 2025</a:t>
            </a:r>
            <a:endParaRPr lang="en-GB" altLang="nl-NL" sz="2828" dirty="0">
              <a:solidFill>
                <a:srgbClr val="3438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0" name="Rectangle 9">
            <a:extLst>
              <a:ext uri="{FF2B5EF4-FFF2-40B4-BE49-F238E27FC236}">
                <a16:creationId xmlns:a16="http://schemas.microsoft.com/office/drawing/2014/main" id="{1F381087-523B-778A-1F6E-BF94A7965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7543800"/>
            <a:ext cx="26625550" cy="1924050"/>
          </a:xfrm>
          <a:prstGeom prst="rect">
            <a:avLst/>
          </a:prstGeom>
          <a:noFill/>
          <a:ln>
            <a:noFill/>
          </a:ln>
          <a:effectLst/>
        </p:spPr>
        <p:txBody>
          <a:bodyPr lIns="91327" tIns="45665" rIns="91327" bIns="45665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AU" altLang="en-US" sz="2381" dirty="0">
                <a:latin typeface="Arial" panose="020B0604020202020204" pitchFamily="34" charset="0"/>
                <a:cs typeface="Arial" panose="020B0604020202020204" pitchFamily="34" charset="0"/>
              </a:rPr>
              <a:t>A poster paper presentation is a graphic display of a written manuscript. The poster presentation stands by itself as a summary of research and usually contains an overview of research objectives, experimental methods, materials, results and a discussion. </a:t>
            </a:r>
          </a:p>
          <a:p>
            <a:pPr>
              <a:defRPr/>
            </a:pPr>
            <a:endParaRPr lang="en-AU" altLang="en-US" sz="238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AU" altLang="en-US" sz="2381" dirty="0">
                <a:latin typeface="Arial" panose="020B0604020202020204" pitchFamily="34" charset="0"/>
                <a:cs typeface="Arial" panose="020B0604020202020204" pitchFamily="34" charset="0"/>
              </a:rPr>
              <a:t>Please use the formatting embedded in this template. </a:t>
            </a:r>
          </a:p>
          <a:p>
            <a:pPr>
              <a:defRPr/>
            </a:pPr>
            <a:r>
              <a:rPr lang="en-AU" altLang="en-US" sz="2381" b="1" dirty="0">
                <a:latin typeface="Arial" panose="020B0604020202020204" pitchFamily="34" charset="0"/>
                <a:cs typeface="Arial" panose="020B0604020202020204" pitchFamily="34" charset="0"/>
              </a:rPr>
              <a:t>Please print your poster A1 size</a:t>
            </a:r>
            <a:r>
              <a:rPr lang="en-AU" altLang="en-US" sz="238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GB" altLang="en-US" sz="238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33D8AF-5449-76AB-5681-86C9193CC035}"/>
              </a:ext>
            </a:extLst>
          </p:cNvPr>
          <p:cNvGraphicFramePr>
            <a:graphicFrameLocks noGrp="1"/>
          </p:cNvGraphicFramePr>
          <p:nvPr/>
        </p:nvGraphicFramePr>
        <p:xfrm>
          <a:off x="16068675" y="13384213"/>
          <a:ext cx="5792788" cy="2784474"/>
        </p:xfrm>
        <a:graphic>
          <a:graphicData uri="http://schemas.openxmlformats.org/drawingml/2006/table">
            <a:tbl>
              <a:tblPr/>
              <a:tblGrid>
                <a:gridCol w="237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83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Title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1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2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21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3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98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4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9444" marR="9444" marT="94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03" name="TextBox 8">
            <a:extLst>
              <a:ext uri="{FF2B5EF4-FFF2-40B4-BE49-F238E27FC236}">
                <a16:creationId xmlns:a16="http://schemas.microsoft.com/office/drawing/2014/main" id="{628BBFB5-0CE5-BC3F-CBA5-18BAC3D9B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7763" y="13982700"/>
            <a:ext cx="4514850" cy="13112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979">
                <a:latin typeface="Arial" panose="020B0604020202020204" pitchFamily="34" charset="0"/>
                <a:cs typeface="Arial" panose="020B0604020202020204" pitchFamily="34" charset="0"/>
              </a:rPr>
              <a:t>This table only shows key figures &amp; is easily understood. The side box gives a brief description of what is in the table</a:t>
            </a:r>
            <a:endParaRPr lang="en-GB" altLang="nl-NL" sz="1979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6" name="TextBox 9">
            <a:extLst>
              <a:ext uri="{FF2B5EF4-FFF2-40B4-BE49-F238E27FC236}">
                <a16:creationId xmlns:a16="http://schemas.microsoft.com/office/drawing/2014/main" id="{F30919DA-3109-8055-F50D-A522F4DA5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3613" y="12825413"/>
            <a:ext cx="8142287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984" dirty="0">
                <a:latin typeface="Arial" panose="020B0604020202020204" pitchFamily="34" charset="0"/>
                <a:cs typeface="Arial" panose="020B0604020202020204" pitchFamily="34" charset="0"/>
              </a:rPr>
              <a:t>Table 1 – How to build a table for a poster</a:t>
            </a:r>
            <a:endParaRPr lang="en-GB" altLang="nl-NL" sz="19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7" name="TextBox 59">
            <a:extLst>
              <a:ext uri="{FF2B5EF4-FFF2-40B4-BE49-F238E27FC236}">
                <a16:creationId xmlns:a16="http://schemas.microsoft.com/office/drawing/2014/main" id="{B9266616-7883-D4FA-6F5F-43B65F69A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2938" y="22469475"/>
            <a:ext cx="4514850" cy="16192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984" dirty="0">
                <a:latin typeface="Arial" panose="020B0604020202020204" pitchFamily="34" charset="0"/>
                <a:cs typeface="Arial" panose="020B0604020202020204" pitchFamily="34" charset="0"/>
              </a:rPr>
              <a:t>This figure shows trends &amp; is easily understood.</a:t>
            </a:r>
          </a:p>
          <a:p>
            <a:pPr>
              <a:defRPr/>
            </a:pPr>
            <a:r>
              <a:rPr lang="en-AU" altLang="nl-NL" sz="1984" dirty="0">
                <a:latin typeface="Arial" panose="020B0604020202020204" pitchFamily="34" charset="0"/>
                <a:cs typeface="Arial" panose="020B0604020202020204" pitchFamily="34" charset="0"/>
              </a:rPr>
              <a:t>The side box gives a brief description of what is in the figure.</a:t>
            </a:r>
          </a:p>
          <a:p>
            <a:pPr>
              <a:defRPr/>
            </a:pPr>
            <a:endParaRPr lang="en-GB" altLang="nl-NL" sz="19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19">
            <a:extLst>
              <a:ext uri="{FF2B5EF4-FFF2-40B4-BE49-F238E27FC236}">
                <a16:creationId xmlns:a16="http://schemas.microsoft.com/office/drawing/2014/main" id="{A2D8811A-E665-9708-A7A0-6BEECAAC2053}"/>
              </a:ext>
            </a:extLst>
          </p:cNvPr>
          <p:cNvGrpSpPr>
            <a:grpSpLocks/>
          </p:cNvGrpSpPr>
          <p:nvPr/>
        </p:nvGrpSpPr>
        <p:grpSpPr bwMode="auto">
          <a:xfrm>
            <a:off x="16049625" y="17319625"/>
            <a:ext cx="12568238" cy="9259888"/>
            <a:chOff x="16448872" y="20911985"/>
            <a:chExt cx="12671058" cy="9333823"/>
          </a:xfrm>
        </p:grpSpPr>
        <p:sp>
          <p:nvSpPr>
            <p:cNvPr id="3134" name="TextBox 58">
              <a:extLst>
                <a:ext uri="{FF2B5EF4-FFF2-40B4-BE49-F238E27FC236}">
                  <a16:creationId xmlns:a16="http://schemas.microsoft.com/office/drawing/2014/main" id="{9C87164B-279C-7A88-E21F-D433CE8FD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1030" y="29844163"/>
              <a:ext cx="8208900" cy="40164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US" altLang="nl-NL" sz="1984" dirty="0">
                  <a:latin typeface="Arial" panose="020B0604020202020204" pitchFamily="34" charset="0"/>
                  <a:cs typeface="Arial" panose="020B0604020202020204" pitchFamily="34" charset="0"/>
                </a:rPr>
                <a:t>Figure 1 – How to build a graph for a poster</a:t>
              </a:r>
              <a:endParaRPr lang="en-GB" altLang="nl-NL" sz="1984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78" name="Group 18">
              <a:extLst>
                <a:ext uri="{FF2B5EF4-FFF2-40B4-BE49-F238E27FC236}">
                  <a16:creationId xmlns:a16="http://schemas.microsoft.com/office/drawing/2014/main" id="{E12BD4C5-D660-80DD-D8FD-C47827695C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48872" y="20911985"/>
              <a:ext cx="12091810" cy="8969525"/>
              <a:chOff x="16448872" y="20911985"/>
              <a:chExt cx="12091810" cy="8969525"/>
            </a:xfrm>
          </p:grpSpPr>
          <p:pic>
            <p:nvPicPr>
              <p:cNvPr id="3179" name="Picture 29">
                <a:extLst>
                  <a:ext uri="{FF2B5EF4-FFF2-40B4-BE49-F238E27FC236}">
                    <a16:creationId xmlns:a16="http://schemas.microsoft.com/office/drawing/2014/main" id="{68D4F0E1-B793-F0F1-5989-2B9C3FEB6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11019" y="25489691"/>
                <a:ext cx="7306206" cy="43918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80" name="Text Box 627">
                <a:extLst>
                  <a:ext uri="{FF2B5EF4-FFF2-40B4-BE49-F238E27FC236}">
                    <a16:creationId xmlns:a16="http://schemas.microsoft.com/office/drawing/2014/main" id="{CB2A9C1A-D9A5-ACAD-5110-1D09816231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48872" y="20911985"/>
                <a:ext cx="12091682" cy="14961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defRPr/>
                </a:pPr>
                <a:r>
                  <a:rPr lang="en-GB" altLang="en-US" sz="2262">
                    <a:latin typeface="Arial" panose="020B0604020202020204" pitchFamily="34" charset="0"/>
                    <a:cs typeface="Arial" panose="020B0604020202020204" pitchFamily="34" charset="0"/>
                  </a:rPr>
                  <a:t>Enter your discussion text here.</a:t>
                </a:r>
              </a:p>
              <a:p>
                <a:pPr algn="just">
                  <a:defRPr/>
                </a:pPr>
                <a:r>
                  <a:rPr lang="en-GB" altLang="en-US" sz="2262">
                    <a:latin typeface="Arial" panose="020B0604020202020204" pitchFamily="34" charset="0"/>
                    <a:cs typeface="Arial" panose="020B0604020202020204" pitchFamily="34" charset="0"/>
                  </a:rPr>
                  <a:t>Enter your discussion text here</a:t>
                </a:r>
              </a:p>
              <a:p>
                <a:pPr algn="just">
                  <a:defRPr/>
                </a:pPr>
                <a:r>
                  <a:rPr lang="en-GB" altLang="en-US" sz="2262">
                    <a:latin typeface="Arial" panose="020B0604020202020204" pitchFamily="34" charset="0"/>
                    <a:cs typeface="Arial" panose="020B0604020202020204" pitchFamily="34" charset="0"/>
                  </a:rPr>
                  <a:t>Enter your discussion text here</a:t>
                </a:r>
              </a:p>
              <a:p>
                <a:pPr algn="just">
                  <a:defRPr/>
                </a:pPr>
                <a:r>
                  <a:rPr lang="en-GB" altLang="en-US" sz="2262">
                    <a:latin typeface="Arial" panose="020B0604020202020204" pitchFamily="34" charset="0"/>
                    <a:cs typeface="Arial" panose="020B0604020202020204" pitchFamily="34" charset="0"/>
                  </a:rPr>
                  <a:t>Enter your discussion text here</a:t>
                </a:r>
              </a:p>
            </p:txBody>
          </p:sp>
        </p:grpSp>
      </p:grpSp>
      <p:sp>
        <p:nvSpPr>
          <p:cNvPr id="3117" name="Rectangle 9">
            <a:extLst>
              <a:ext uri="{FF2B5EF4-FFF2-40B4-BE49-F238E27FC236}">
                <a16:creationId xmlns:a16="http://schemas.microsoft.com/office/drawing/2014/main" id="{D83C64A0-8076-374A-F61B-9EFBF2A4A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8" y="0"/>
            <a:ext cx="30233937" cy="42803763"/>
          </a:xfrm>
          <a:prstGeom prst="rect">
            <a:avLst/>
          </a:prstGeom>
          <a:noFill/>
          <a:ln w="508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altLang="en-US" sz="2381"/>
          </a:p>
        </p:txBody>
      </p:sp>
      <p:sp>
        <p:nvSpPr>
          <p:cNvPr id="3112" name="Rectangle 9">
            <a:extLst>
              <a:ext uri="{FF2B5EF4-FFF2-40B4-BE49-F238E27FC236}">
                <a16:creationId xmlns:a16="http://schemas.microsoft.com/office/drawing/2014/main" id="{A0ABD961-6C67-C7D5-4067-FCA8832EB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7256463"/>
            <a:ext cx="26625550" cy="2181225"/>
          </a:xfrm>
          <a:prstGeom prst="rect">
            <a:avLst/>
          </a:prstGeom>
          <a:noFill/>
          <a:ln>
            <a:noFill/>
          </a:ln>
        </p:spPr>
        <p:txBody>
          <a:bodyPr lIns="91327" tIns="45665" rIns="91327" bIns="45665">
            <a:spAutoFit/>
          </a:bodyPr>
          <a:lstStyle>
            <a:lvl1pPr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AU" altLang="en-US" sz="2262">
                <a:latin typeface="Arial" panose="020B0604020202020204" pitchFamily="34" charset="0"/>
                <a:cs typeface="Arial" panose="020B0604020202020204" pitchFamily="34" charset="0"/>
              </a:rPr>
              <a:t>A poster paper presentation is a graphic display of a written manuscript. The poster is a summary of research and usually contains an overview of research objectives, experimental methods, materials, results, discussion and conclusion. </a:t>
            </a:r>
          </a:p>
          <a:p>
            <a:pPr>
              <a:defRPr/>
            </a:pPr>
            <a:endParaRPr lang="en-AU" altLang="en-US" sz="2262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AU" altLang="en-US" sz="2262">
                <a:latin typeface="Arial" panose="020B0604020202020204" pitchFamily="34" charset="0"/>
                <a:cs typeface="Arial" panose="020B0604020202020204" pitchFamily="34" charset="0"/>
              </a:rPr>
              <a:t>Please use the formatting embedded in this template. </a:t>
            </a:r>
          </a:p>
          <a:p>
            <a:pPr>
              <a:defRPr/>
            </a:pPr>
            <a:endParaRPr lang="en-AU" altLang="en-US" sz="2262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AU" altLang="en-US" sz="2262" b="1">
                <a:latin typeface="Arial" panose="020B0604020202020204" pitchFamily="34" charset="0"/>
                <a:cs typeface="Arial" panose="020B0604020202020204" pitchFamily="34" charset="0"/>
              </a:rPr>
              <a:t>Please print your poster A1 size</a:t>
            </a:r>
            <a:r>
              <a:rPr lang="en-AU" altLang="en-US" sz="2262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GB" altLang="en-US" sz="226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14" name="Group 25">
            <a:extLst>
              <a:ext uri="{FF2B5EF4-FFF2-40B4-BE49-F238E27FC236}">
                <a16:creationId xmlns:a16="http://schemas.microsoft.com/office/drawing/2014/main" id="{B9FE711F-EB22-4482-B993-6C6C1FA18A55}"/>
              </a:ext>
            </a:extLst>
          </p:cNvPr>
          <p:cNvGrpSpPr>
            <a:grpSpLocks/>
          </p:cNvGrpSpPr>
          <p:nvPr/>
        </p:nvGrpSpPr>
        <p:grpSpPr bwMode="auto">
          <a:xfrm>
            <a:off x="1260475" y="4899025"/>
            <a:ext cx="27676475" cy="6165694"/>
            <a:chOff x="876300" y="4100893"/>
            <a:chExt cx="19575463" cy="4359924"/>
          </a:xfrm>
        </p:grpSpPr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DDF43B03-BCE9-DA92-DCCC-C389054B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" y="4134570"/>
              <a:ext cx="19575463" cy="4326247"/>
            </a:xfrm>
            <a:prstGeom prst="rect">
              <a:avLst/>
            </a:prstGeom>
            <a:solidFill>
              <a:schemeClr val="bg1"/>
            </a:solidFill>
            <a:ln w="50800" algn="ctr">
              <a:noFill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endParaRPr lang="nl-NL" altLang="nl-NL" sz="2381" dirty="0"/>
            </a:p>
          </p:txBody>
        </p:sp>
        <p:sp>
          <p:nvSpPr>
            <p:cNvPr id="3170" name="Rectangle 22">
              <a:extLst>
                <a:ext uri="{FF2B5EF4-FFF2-40B4-BE49-F238E27FC236}">
                  <a16:creationId xmlns:a16="http://schemas.microsoft.com/office/drawing/2014/main" id="{9601F8F2-E71F-377A-AAA6-F3EB67304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" y="4100893"/>
              <a:ext cx="19575463" cy="719563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5655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Vision: Radical Transparency</a:t>
              </a:r>
              <a:endParaRPr lang="en-AU" altLang="en-US" sz="339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16" name="Group 27">
            <a:extLst>
              <a:ext uri="{FF2B5EF4-FFF2-40B4-BE49-F238E27FC236}">
                <a16:creationId xmlns:a16="http://schemas.microsoft.com/office/drawing/2014/main" id="{305116B5-BC95-B2DE-AD1D-A80C2A0FA011}"/>
              </a:ext>
            </a:extLst>
          </p:cNvPr>
          <p:cNvGrpSpPr>
            <a:grpSpLocks/>
          </p:cNvGrpSpPr>
          <p:nvPr/>
        </p:nvGrpSpPr>
        <p:grpSpPr bwMode="auto">
          <a:xfrm>
            <a:off x="1243013" y="11210925"/>
            <a:ext cx="13277850" cy="13053533"/>
            <a:chOff x="863600" y="8564563"/>
            <a:chExt cx="9391650" cy="9232339"/>
          </a:xfrm>
        </p:grpSpPr>
        <p:grpSp>
          <p:nvGrpSpPr>
            <p:cNvPr id="3163" name="Group 17">
              <a:extLst>
                <a:ext uri="{FF2B5EF4-FFF2-40B4-BE49-F238E27FC236}">
                  <a16:creationId xmlns:a16="http://schemas.microsoft.com/office/drawing/2014/main" id="{827A344B-DF2A-3EC6-AE06-5C0735DC8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723" y="8564563"/>
              <a:ext cx="9390527" cy="9232339"/>
              <a:chOff x="1306094" y="14758799"/>
              <a:chExt cx="13141818" cy="14708078"/>
            </a:xfrm>
          </p:grpSpPr>
          <p:sp>
            <p:nvSpPr>
              <p:cNvPr id="6" name="Rectangle 34">
                <a:extLst>
                  <a:ext uri="{FF2B5EF4-FFF2-40B4-BE49-F238E27FC236}">
                    <a16:creationId xmlns:a16="http://schemas.microsoft.com/office/drawing/2014/main" id="{25ECAC11-19F9-4AB2-4953-69702FE7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094" y="14758799"/>
                <a:ext cx="13141818" cy="14708078"/>
              </a:xfrm>
              <a:prstGeom prst="rect">
                <a:avLst/>
              </a:prstGeom>
              <a:solidFill>
                <a:schemeClr val="bg1"/>
              </a:solidFill>
              <a:ln w="50800" algn="ctr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defRPr/>
                </a:pPr>
                <a:br>
                  <a:rPr lang="nl-NL" altLang="nl-NL" sz="5655" b="1" dirty="0">
                    <a:solidFill>
                      <a:srgbClr val="2C61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nl-NL" altLang="nl-NL" sz="238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4A67F7-C7C5-1D31-8714-CEBCC489B115}"/>
                  </a:ext>
                </a:extLst>
              </p:cNvPr>
              <p:cNvSpPr txBox="1"/>
              <p:nvPr/>
            </p:nvSpPr>
            <p:spPr>
              <a:xfrm>
                <a:off x="1746092" y="15980493"/>
                <a:ext cx="12341964" cy="7459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The successful deployment of premium digital real estate. We didn’t just build an app; we launched a brand.</a:t>
                </a:r>
              </a:p>
              <a:p>
                <a:pPr>
                  <a:defRPr/>
                </a:pPr>
                <a:endParaRPr lang="en-US" altLang="en-US" sz="2828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en-US" sz="2828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Production Domain:</a:t>
                </a:r>
              </a:p>
              <a:p>
                <a:pPr algn="ctr">
                  <a:defRPr/>
                </a:pPr>
                <a:r>
                  <a:rPr lang="en-US" altLang="en-US" sz="2828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razasoft.tech</a:t>
                </a:r>
                <a:endParaRPr lang="en-US" altLang="en-US" sz="2828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endParaRPr lang="en-US" altLang="en-US" sz="2828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A fully optimized Flutter Web Application delivered via custom DNS.</a:t>
                </a:r>
              </a:p>
              <a:p>
                <a:pPr algn="ctr">
                  <a:defRPr/>
                </a:pPr>
                <a:endParaRPr lang="en-US" altLang="en-US" sz="2828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en-US" sz="2828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Backbone API:</a:t>
                </a:r>
              </a:p>
              <a:p>
                <a:pPr algn="ctr">
                  <a:defRPr/>
                </a:pPr>
                <a:r>
                  <a:rPr lang="en-US" altLang="en-US" sz="2828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api.razasoft.tech</a:t>
                </a:r>
                <a:endParaRPr lang="en-US" altLang="en-US" sz="2828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endParaRPr lang="en-US" altLang="en-US" sz="2828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r>
                  <a:rPr lang="en-US" alt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endpoint represents a triumph over AWS Academy constraints. By</a:t>
                </a:r>
              </a:p>
              <a:p>
                <a:pPr>
                  <a:defRPr/>
                </a:pPr>
                <a:r>
                  <a:rPr lang="en-US" alt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routing traffic through a </a:t>
                </a:r>
                <a:r>
                  <a:rPr lang="en-US" altLang="en-US" sz="2828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custom EC2 SSL </a:t>
                </a:r>
                <a:r>
                  <a:rPr lang="en-US" alt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termination layer, we achieved a</a:t>
                </a:r>
              </a:p>
              <a:p>
                <a:pPr>
                  <a:defRPr/>
                </a:pPr>
                <a:r>
                  <a:rPr lang="en-US" alt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secure, verified HTTPS handshake for our custom API domain something typically impossible in student environments.</a:t>
                </a:r>
              </a:p>
            </p:txBody>
          </p:sp>
        </p:grpSp>
        <p:sp>
          <p:nvSpPr>
            <p:cNvPr id="3164" name="Rectangle 26">
              <a:extLst>
                <a:ext uri="{FF2B5EF4-FFF2-40B4-BE49-F238E27FC236}">
                  <a16:creationId xmlns:a16="http://schemas.microsoft.com/office/drawing/2014/main" id="{36B6E8AD-781A-396A-B643-659C86250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600" y="8584773"/>
              <a:ext cx="9369193" cy="719707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5655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ECOSYSTEM</a:t>
              </a:r>
              <a:endParaRPr lang="en-AU" altLang="en-US" sz="339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18" name="Group 3140">
            <a:extLst>
              <a:ext uri="{FF2B5EF4-FFF2-40B4-BE49-F238E27FC236}">
                <a16:creationId xmlns:a16="http://schemas.microsoft.com/office/drawing/2014/main" id="{95AAA9F0-0896-39F8-F292-0F3DA033D9B3}"/>
              </a:ext>
            </a:extLst>
          </p:cNvPr>
          <p:cNvGrpSpPr>
            <a:grpSpLocks/>
          </p:cNvGrpSpPr>
          <p:nvPr/>
        </p:nvGrpSpPr>
        <p:grpSpPr bwMode="auto">
          <a:xfrm>
            <a:off x="15643225" y="28902027"/>
            <a:ext cx="13246100" cy="13339763"/>
            <a:chOff x="11049000" y="20736276"/>
            <a:chExt cx="9369426" cy="9435776"/>
          </a:xfrm>
        </p:grpSpPr>
        <p:grpSp>
          <p:nvGrpSpPr>
            <p:cNvPr id="3151" name="Group 5">
              <a:extLst>
                <a:ext uri="{FF2B5EF4-FFF2-40B4-BE49-F238E27FC236}">
                  <a16:creationId xmlns:a16="http://schemas.microsoft.com/office/drawing/2014/main" id="{D61D6618-316F-486F-7ECE-6E1073FD0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7984" y="20751998"/>
              <a:ext cx="9360442" cy="9420054"/>
              <a:chOff x="15761014" y="31921730"/>
              <a:chExt cx="13344222" cy="13428229"/>
            </a:xfrm>
          </p:grpSpPr>
          <p:sp>
            <p:nvSpPr>
              <p:cNvPr id="3153" name="Rectangle 69">
                <a:extLst>
                  <a:ext uri="{FF2B5EF4-FFF2-40B4-BE49-F238E27FC236}">
                    <a16:creationId xmlns:a16="http://schemas.microsoft.com/office/drawing/2014/main" id="{A14369D6-A3CD-9D92-8BBD-8B05D37B7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1014" y="31921730"/>
                <a:ext cx="13344222" cy="134282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defRPr/>
                </a:pPr>
                <a:endParaRPr lang="nl-NL" altLang="nl-NL" sz="5655" b="1">
                  <a:solidFill>
                    <a:srgbClr val="2C617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1171C14-7D9A-DE68-039D-1548FEFC3A1B}"/>
                  </a:ext>
                </a:extLst>
              </p:cNvPr>
              <p:cNvSpPr txBox="1"/>
              <p:nvPr/>
            </p:nvSpPr>
            <p:spPr bwMode="auto">
              <a:xfrm>
                <a:off x="16127595" y="33557638"/>
                <a:ext cx="12343726" cy="448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The ability to secure and deploy custom domains transforms this from a coding project into a marketable SaaS product.</a:t>
                </a:r>
              </a:p>
              <a:p>
                <a:pPr>
                  <a:defRPr/>
                </a:pPr>
                <a:endParaRPr lang="en-US" sz="2828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r>
                  <a:rPr 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Key Deliverables:</a:t>
                </a:r>
              </a:p>
              <a:p>
                <a:pPr marL="1370013" lvl="2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Full control over </a:t>
                </a:r>
                <a:r>
                  <a:rPr lang="en-US" sz="2828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DNS</a:t>
                </a:r>
                <a:r>
                  <a:rPr 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 allows for professional branding via </a:t>
                </a:r>
                <a:r>
                  <a:rPr lang="en-US" sz="2828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razasoft.tech</a:t>
                </a:r>
                <a:r>
                  <a:rPr 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1370013" lvl="2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828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DynamoDB</a:t>
                </a:r>
                <a:r>
                  <a:rPr 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 On-Demand capacity handles viral traffic spikes hitting the domain without manual sharding.</a:t>
                </a:r>
              </a:p>
              <a:p>
                <a:pPr marL="1370013" lvl="2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By </a:t>
                </a:r>
                <a:r>
                  <a:rPr lang="en-US" sz="2828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decoupling SSL </a:t>
                </a:r>
                <a:r>
                  <a:rPr lang="en-US" sz="2828" dirty="0">
                    <a:latin typeface="Arial" panose="020B0604020202020204" pitchFamily="34" charset="0"/>
                    <a:cs typeface="Arial" panose="020B0604020202020204" pitchFamily="34" charset="0"/>
                  </a:rPr>
                  <a:t>from managed services, we reduced infrastructure overhead significantly.</a:t>
                </a:r>
                <a:endParaRPr lang="en-US" altLang="en-US" sz="1979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52" name="Rectangle 30">
              <a:extLst>
                <a:ext uri="{FF2B5EF4-FFF2-40B4-BE49-F238E27FC236}">
                  <a16:creationId xmlns:a16="http://schemas.microsoft.com/office/drawing/2014/main" id="{C0CE3FAE-90B0-AB90-E341-74AAC1066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9000" y="20736276"/>
              <a:ext cx="9369426" cy="719783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5655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Value &amp; Scalability</a:t>
              </a:r>
              <a:endParaRPr lang="en-AU" altLang="en-US" sz="339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A09772C-15BE-0D9B-5AAE-7D2D6B60B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25" y="6573838"/>
            <a:ext cx="26625550" cy="3573688"/>
          </a:xfrm>
          <a:prstGeom prst="rect">
            <a:avLst/>
          </a:prstGeom>
          <a:noFill/>
          <a:ln>
            <a:noFill/>
          </a:ln>
        </p:spPr>
        <p:txBody>
          <a:bodyPr lIns="91327" tIns="45665" rIns="91327" bIns="45665">
            <a:spAutoFit/>
          </a:bodyPr>
          <a:lstStyle>
            <a:lvl1pPr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AU" altLang="en-US" sz="2828" b="1" dirty="0">
                <a:latin typeface="Arial" panose="020B0604020202020204" pitchFamily="34" charset="0"/>
                <a:cs typeface="Arial" panose="020B0604020202020204" pitchFamily="34" charset="0"/>
              </a:rPr>
              <a:t>Rad Link </a:t>
            </a:r>
            <a:r>
              <a:rPr lang="en-AU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is not just a URL shortener; it is a high-performance traffic intelligence engine. While competitors hide data behind paywalls, Rad Link is built on the philosophy of </a:t>
            </a:r>
            <a:r>
              <a:rPr lang="en-AU" altLang="en-US" sz="2828" b="1" dirty="0">
                <a:latin typeface="Arial" panose="020B0604020202020204" pitchFamily="34" charset="0"/>
                <a:cs typeface="Arial" panose="020B0604020202020204" pitchFamily="34" charset="0"/>
              </a:rPr>
              <a:t>Radical Transparency</a:t>
            </a:r>
            <a:r>
              <a:rPr lang="en-AU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/>
            </a:pPr>
            <a:endParaRPr lang="en-AU" altLang="en-US" sz="282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AU" altLang="en-US" sz="282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AU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Key Innovations:</a:t>
            </a:r>
          </a:p>
          <a:p>
            <a:pPr marL="1600200" lvl="2" indent="-457200">
              <a:buFont typeface="Arial" panose="020B0604020202020204" pitchFamily="34" charset="0"/>
              <a:buChar char="•"/>
              <a:defRPr/>
            </a:pPr>
            <a:r>
              <a:rPr lang="en-AU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A unique, </a:t>
            </a:r>
            <a:r>
              <a:rPr lang="en-AU" altLang="en-US" sz="2828" b="1" dirty="0">
                <a:latin typeface="Arial" panose="020B0604020202020204" pitchFamily="34" charset="0"/>
                <a:cs typeface="Arial" panose="020B0604020202020204" pitchFamily="34" charset="0"/>
              </a:rPr>
              <a:t>system-wide visualization </a:t>
            </a:r>
            <a:r>
              <a:rPr lang="en-AU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engine that aggregates global metrics in real-time.</a:t>
            </a:r>
          </a:p>
          <a:p>
            <a:pPr marL="1600200" lvl="2" indent="-457200">
              <a:buFont typeface="Arial" panose="020B0604020202020204" pitchFamily="34" charset="0"/>
              <a:buChar char="•"/>
              <a:defRPr/>
            </a:pPr>
            <a:r>
              <a:rPr lang="en-AU" altLang="en-US" sz="2828" b="1" dirty="0">
                <a:latin typeface="Arial" panose="020B0604020202020204" pitchFamily="34" charset="0"/>
                <a:cs typeface="Arial" panose="020B0604020202020204" pitchFamily="34" charset="0"/>
              </a:rPr>
              <a:t>Live tracking </a:t>
            </a:r>
            <a:r>
              <a:rPr lang="en-AU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of Android vs. iOS usage across the entire platform.</a:t>
            </a:r>
          </a:p>
          <a:p>
            <a:pPr marL="1600200" lvl="2" indent="-457200">
              <a:buFont typeface="Arial" panose="020B0604020202020204" pitchFamily="34" charset="0"/>
              <a:buChar char="•"/>
              <a:defRPr/>
            </a:pPr>
            <a:r>
              <a:rPr lang="en-AU" altLang="en-US" sz="2828" b="1" dirty="0">
                <a:latin typeface="Arial" panose="020B0604020202020204" pitchFamily="34" charset="0"/>
                <a:cs typeface="Arial" panose="020B0604020202020204" pitchFamily="34" charset="0"/>
              </a:rPr>
              <a:t>Geo-spatial data aggregation </a:t>
            </a:r>
            <a:r>
              <a:rPr lang="en-AU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to identify high-density traffic zones instantly.</a:t>
            </a:r>
            <a:endParaRPr lang="en-GB" altLang="en-US" sz="282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EBDA2A-CF6C-FF00-B9A4-CB42DB830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57" y="255383"/>
            <a:ext cx="4387317" cy="43873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022AC2-FB3A-D274-DA78-0FD168A346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650"/>
          <a:stretch>
            <a:fillRect/>
          </a:stretch>
        </p:blipFill>
        <p:spPr>
          <a:xfrm>
            <a:off x="1260475" y="19413982"/>
            <a:ext cx="7772400" cy="422309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B9D002E-6729-F220-857C-8369A1A75399}"/>
              </a:ext>
            </a:extLst>
          </p:cNvPr>
          <p:cNvGrpSpPr/>
          <p:nvPr/>
        </p:nvGrpSpPr>
        <p:grpSpPr>
          <a:xfrm>
            <a:off x="9226551" y="19397808"/>
            <a:ext cx="5248246" cy="4239273"/>
            <a:chOff x="11160391" y="460346"/>
            <a:chExt cx="7378700" cy="57023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350D989-3462-3296-8FC7-FE962671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391" y="460346"/>
              <a:ext cx="7378700" cy="57023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09F6C95-A9A6-03B6-1EBF-CF4F4450A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3890" y="3435614"/>
              <a:ext cx="1968500" cy="304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6FDD9A-26EA-E8D3-F864-489F801C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1223" y="3503347"/>
              <a:ext cx="1968500" cy="3048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1F8DC60-DD39-7663-1F45-FFC811CCA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3746956" y="3469479"/>
              <a:ext cx="1968500" cy="22198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DC74549-77D4-CCA5-F2A8-BDC13BD9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5290800" y="3503343"/>
              <a:ext cx="423333" cy="56065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0A2EC75-F825-C21B-9BC0-A12E2D76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5560822" y="3938020"/>
              <a:ext cx="2710245" cy="1779861"/>
            </a:xfrm>
            <a:prstGeom prst="rect">
              <a:avLst/>
            </a:prstGeom>
          </p:spPr>
        </p:pic>
      </p:grpSp>
      <p:grpSp>
        <p:nvGrpSpPr>
          <p:cNvPr id="3115" name="Group 24">
            <a:extLst>
              <a:ext uri="{FF2B5EF4-FFF2-40B4-BE49-F238E27FC236}">
                <a16:creationId xmlns:a16="http://schemas.microsoft.com/office/drawing/2014/main" id="{CB8ABC2C-4828-125D-D8B7-43DF087EDD36}"/>
              </a:ext>
            </a:extLst>
          </p:cNvPr>
          <p:cNvGrpSpPr>
            <a:grpSpLocks/>
          </p:cNvGrpSpPr>
          <p:nvPr/>
        </p:nvGrpSpPr>
        <p:grpSpPr bwMode="auto">
          <a:xfrm>
            <a:off x="15689263" y="11207557"/>
            <a:ext cx="13247687" cy="17204279"/>
            <a:chOff x="11082338" y="8559004"/>
            <a:chExt cx="9369425" cy="12167360"/>
          </a:xfrm>
        </p:grpSpPr>
        <p:sp>
          <p:nvSpPr>
            <p:cNvPr id="3167" name="Rectangle 43">
              <a:extLst>
                <a:ext uri="{FF2B5EF4-FFF2-40B4-BE49-F238E27FC236}">
                  <a16:creationId xmlns:a16="http://schemas.microsoft.com/office/drawing/2014/main" id="{AA9434BF-0E41-5A5B-A891-8898E943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2338" y="8564618"/>
              <a:ext cx="9369425" cy="1216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endParaRPr lang="nl-NL" altLang="nl-NL" sz="2828" b="1" dirty="0">
                <a:solidFill>
                  <a:srgbClr val="2C61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8" name="Rectangle 23">
              <a:extLst>
                <a:ext uri="{FF2B5EF4-FFF2-40B4-BE49-F238E27FC236}">
                  <a16:creationId xmlns:a16="http://schemas.microsoft.com/office/drawing/2014/main" id="{BAEA3534-6F69-BBF7-AD51-922F54578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2338" y="8559004"/>
              <a:ext cx="9369425" cy="719667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5655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Frontend UI</a:t>
              </a:r>
            </a:p>
          </p:txBody>
        </p:sp>
      </p:grpSp>
      <p:sp>
        <p:nvSpPr>
          <p:cNvPr id="3150" name="Text Box 627">
            <a:extLst>
              <a:ext uri="{FF2B5EF4-FFF2-40B4-BE49-F238E27FC236}">
                <a16:creationId xmlns:a16="http://schemas.microsoft.com/office/drawing/2014/main" id="{55BF5C6B-41E6-80D8-2FC5-5E9AF1CD2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63938" y="12263022"/>
            <a:ext cx="11995150" cy="400898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GB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The frontend is </a:t>
            </a:r>
            <a:r>
              <a:rPr lang="en-GB" altLang="en-US" sz="2828" dirty="0" err="1">
                <a:latin typeface="Arial" panose="020B0604020202020204" pitchFamily="34" charset="0"/>
                <a:cs typeface="Arial" panose="020B0604020202020204" pitchFamily="34" charset="0"/>
              </a:rPr>
              <a:t>builtwith</a:t>
            </a:r>
            <a:r>
              <a:rPr lang="en-GB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 Flutter3.x. It implements an Optimistic UI pattern to eliminate perceived network latency. </a:t>
            </a:r>
          </a:p>
          <a:p>
            <a:pPr>
              <a:defRPr/>
            </a:pPr>
            <a:br>
              <a:rPr lang="en-GB" altLang="en-US" sz="282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The “Cyber-Glass” Experience: </a:t>
            </a:r>
          </a:p>
          <a:p>
            <a:pPr marL="1600200" lvl="2" indent="-457200">
              <a:buFont typeface="Arial" panose="020B0604020202020204" pitchFamily="34" charset="0"/>
              <a:buChar char="•"/>
              <a:defRPr/>
            </a:pPr>
            <a:r>
              <a:rPr lang="en-GB" altLang="en-US" sz="2828" b="1" dirty="0">
                <a:latin typeface="Arial" panose="020B0604020202020204" pitchFamily="34" charset="0"/>
                <a:cs typeface="Arial" panose="020B0604020202020204" pitchFamily="34" charset="0"/>
              </a:rPr>
              <a:t>Instant Feedback: </a:t>
            </a:r>
            <a:r>
              <a:rPr lang="en-GB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When a user interacts with the domain, the UI updates instantly while the API synchronizes in the background. </a:t>
            </a:r>
          </a:p>
          <a:p>
            <a:pPr marL="1600200" lvl="2" indent="-457200">
              <a:buFont typeface="Arial" panose="020B0604020202020204" pitchFamily="34" charset="0"/>
              <a:buChar char="•"/>
              <a:defRPr/>
            </a:pPr>
            <a:r>
              <a:rPr lang="en-GB" altLang="en-US" sz="2828" b="1" dirty="0">
                <a:latin typeface="Arial" panose="020B0604020202020204" pitchFamily="34" charset="0"/>
                <a:cs typeface="Arial" panose="020B0604020202020204" pitchFamily="34" charset="0"/>
              </a:rPr>
              <a:t>Mega-Sync Engine: </a:t>
            </a:r>
            <a:r>
              <a:rPr lang="en-GB" altLang="en-US" sz="2828" dirty="0">
                <a:latin typeface="Arial" panose="020B0604020202020204" pitchFamily="34" charset="0"/>
                <a:cs typeface="Arial" panose="020B0604020202020204" pitchFamily="34" charset="0"/>
              </a:rPr>
              <a:t>A single call to the API hydrates the entire dashboard state in one frame.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AC40A2-CF30-3D99-CA6B-43FFFF9A0968}"/>
              </a:ext>
            </a:extLst>
          </p:cNvPr>
          <p:cNvGrpSpPr/>
          <p:nvPr/>
        </p:nvGrpSpPr>
        <p:grpSpPr>
          <a:xfrm>
            <a:off x="15882938" y="16912959"/>
            <a:ext cx="7772400" cy="3026246"/>
            <a:chOff x="2234231" y="6709349"/>
            <a:chExt cx="7772400" cy="302624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55605D-50A3-9B64-28B3-D401F669F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231" y="6709349"/>
              <a:ext cx="7772400" cy="302624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41A473D-AB3B-CE3E-5557-06A197229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096" y="6882938"/>
              <a:ext cx="331054" cy="88779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F336278-035C-1FBD-CD49-4336A249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429" y="6766344"/>
              <a:ext cx="614008" cy="10233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BF3BC0-4A47-9912-ED27-30201D35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803" y="6963788"/>
              <a:ext cx="614008" cy="1023348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B3D56F9D-D45D-3A8A-24DB-6D7DE8A2BE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938" y="20259315"/>
            <a:ext cx="7772400" cy="33767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B4C3467-1273-FD5E-D7D5-532E499196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540" y="17427944"/>
            <a:ext cx="4796612" cy="54263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8534CD5-67DD-6CEC-25D0-5A791B1CAD0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2849"/>
          <a:stretch>
            <a:fillRect/>
          </a:stretch>
        </p:blipFill>
        <p:spPr>
          <a:xfrm>
            <a:off x="20932775" y="23991928"/>
            <a:ext cx="7772400" cy="4214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DD10CB-F7F4-D286-ADC7-3DFA77CA05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938" y="23876492"/>
            <a:ext cx="4826049" cy="265377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D028C32-2166-0EB6-E316-628C5F3D91B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2788"/>
          <a:stretch>
            <a:fillRect/>
          </a:stretch>
        </p:blipFill>
        <p:spPr>
          <a:xfrm>
            <a:off x="15794037" y="35023247"/>
            <a:ext cx="6423471" cy="348525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270AE18-CEB6-7801-4DDB-842B2905244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2359"/>
          <a:stretch>
            <a:fillRect/>
          </a:stretch>
        </p:blipFill>
        <p:spPr>
          <a:xfrm>
            <a:off x="22376953" y="38711215"/>
            <a:ext cx="6423471" cy="35005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FB2BCF-BC05-D328-944E-2369C89253A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2788"/>
          <a:stretch>
            <a:fillRect/>
          </a:stretch>
        </p:blipFill>
        <p:spPr>
          <a:xfrm>
            <a:off x="15805277" y="38711214"/>
            <a:ext cx="6423471" cy="348525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11C6487-778E-C1C4-6A6C-1FF6FB679A05}"/>
              </a:ext>
            </a:extLst>
          </p:cNvPr>
          <p:cNvGrpSpPr/>
          <p:nvPr/>
        </p:nvGrpSpPr>
        <p:grpSpPr>
          <a:xfrm>
            <a:off x="19279518" y="7428594"/>
            <a:ext cx="8549640" cy="3593461"/>
            <a:chOff x="1507042" y="25413349"/>
            <a:chExt cx="7772400" cy="326678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B4FAB3B-900A-E1F2-FA91-23A9F4A27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042" y="25413349"/>
              <a:ext cx="7772400" cy="326678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FAF4899-78AE-3213-39D9-EA31FBF09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26"/>
            <a:stretch>
              <a:fillRect/>
            </a:stretch>
          </p:blipFill>
          <p:spPr>
            <a:xfrm>
              <a:off x="1915213" y="25997507"/>
              <a:ext cx="2724178" cy="18647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17BF2396-757E-18B6-B736-C6CF790FD3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939" y="26683407"/>
            <a:ext cx="4818062" cy="17122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2B80CD-D75E-2473-DF59-0A064A4CB33E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b="2359"/>
          <a:stretch>
            <a:fillRect/>
          </a:stretch>
        </p:blipFill>
        <p:spPr>
          <a:xfrm>
            <a:off x="22389654" y="35007900"/>
            <a:ext cx="6423471" cy="3500596"/>
          </a:xfrm>
          <a:prstGeom prst="rect">
            <a:avLst/>
          </a:prstGeom>
        </p:spPr>
      </p:pic>
      <p:grpSp>
        <p:nvGrpSpPr>
          <p:cNvPr id="3140" name="Group 3139">
            <a:extLst>
              <a:ext uri="{FF2B5EF4-FFF2-40B4-BE49-F238E27FC236}">
                <a16:creationId xmlns:a16="http://schemas.microsoft.com/office/drawing/2014/main" id="{38A19A07-1DF1-CD0A-DB5F-F988AC4B11E0}"/>
              </a:ext>
            </a:extLst>
          </p:cNvPr>
          <p:cNvGrpSpPr/>
          <p:nvPr/>
        </p:nvGrpSpPr>
        <p:grpSpPr>
          <a:xfrm>
            <a:off x="1243013" y="24687950"/>
            <a:ext cx="13274675" cy="17523861"/>
            <a:chOff x="1243013" y="23521303"/>
            <a:chExt cx="13274675" cy="17523861"/>
          </a:xfrm>
        </p:grpSpPr>
        <p:grpSp>
          <p:nvGrpSpPr>
            <p:cNvPr id="8" name="Group 29">
              <a:extLst>
                <a:ext uri="{FF2B5EF4-FFF2-40B4-BE49-F238E27FC236}">
                  <a16:creationId xmlns:a16="http://schemas.microsoft.com/office/drawing/2014/main" id="{061E602C-A571-13FD-6EE5-FDDF79F9E2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3013" y="23521303"/>
              <a:ext cx="13274675" cy="17523861"/>
              <a:chOff x="863600" y="16602075"/>
              <a:chExt cx="9390062" cy="12394926"/>
            </a:xfrm>
          </p:grpSpPr>
          <p:grpSp>
            <p:nvGrpSpPr>
              <p:cNvPr id="3155" name="Group 16">
                <a:extLst>
                  <a:ext uri="{FF2B5EF4-FFF2-40B4-BE49-F238E27FC236}">
                    <a16:creationId xmlns:a16="http://schemas.microsoft.com/office/drawing/2014/main" id="{A3124CBB-5E93-81D8-3B30-ED00CC839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3600" y="16602075"/>
                <a:ext cx="9390062" cy="12394926"/>
                <a:chOff x="1319793" y="28958180"/>
                <a:chExt cx="13343085" cy="16006334"/>
              </a:xfrm>
            </p:grpSpPr>
            <p:sp>
              <p:nvSpPr>
                <p:cNvPr id="3157" name="Rectangle 37">
                  <a:extLst>
                    <a:ext uri="{FF2B5EF4-FFF2-40B4-BE49-F238E27FC236}">
                      <a16:creationId xmlns:a16="http://schemas.microsoft.com/office/drawing/2014/main" id="{8EF9D896-0835-7038-7669-9C6CF403A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9793" y="28958180"/>
                  <a:ext cx="13343085" cy="1600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lvl1pPr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defRPr/>
                  </a:pPr>
                  <a:endParaRPr lang="nl-NL" altLang="nl-NL" sz="5655" b="1">
                    <a:solidFill>
                      <a:srgbClr val="2C61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62" name="Text Box 627">
                  <a:extLst>
                    <a:ext uri="{FF2B5EF4-FFF2-40B4-BE49-F238E27FC236}">
                      <a16:creationId xmlns:a16="http://schemas.microsoft.com/office/drawing/2014/main" id="{F2FB5645-C720-AC98-3878-2F5E295DD9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45300" y="30245803"/>
                  <a:ext cx="12092071" cy="36618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defTabSz="7620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defTabSz="7620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defTabSz="7620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defTabSz="7620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defTabSz="7620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defRPr/>
                  </a:pP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We utilize a Monolithic </a:t>
                  </a:r>
                  <a:r>
                    <a:rPr lang="en-GB" altLang="en-US" sz="2828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Lambda</a:t>
                  </a: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(Node.js 20.x) to handle all</a:t>
                  </a:r>
                </a:p>
                <a:p>
                  <a:pPr>
                    <a:defRPr/>
                  </a:pP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traffic hitting </a:t>
                  </a:r>
                  <a:r>
                    <a:rPr lang="en-GB" altLang="en-US" sz="2828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api.razasoft.tech</a:t>
                  </a: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</a:p>
                <a:p>
                  <a:pPr>
                    <a:defRPr/>
                  </a:pPr>
                  <a:endParaRPr lang="en-GB" altLang="en-US" sz="2828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>
                    <a:defRPr/>
                  </a:pPr>
                  <a:r>
                    <a:rPr lang="en-GB" altLang="en-US" sz="2828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DynamoDB Single Table Design:</a:t>
                  </a: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We maximized efficiency</a:t>
                  </a:r>
                </a:p>
                <a:p>
                  <a:pPr>
                    <a:defRPr/>
                  </a:pP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by overloading keys in a single table.</a:t>
                  </a:r>
                </a:p>
                <a:p>
                  <a:pPr>
                    <a:defRPr/>
                  </a:pPr>
                  <a:endParaRPr lang="en-GB" altLang="en-US" sz="2828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>
                    <a:defRPr/>
                  </a:pPr>
                  <a:r>
                    <a:rPr lang="en-GB" altLang="en-US" sz="2828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Atomic Transactions: </a:t>
                  </a: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Using </a:t>
                  </a:r>
                  <a:r>
                    <a:rPr lang="en-GB" altLang="en-US" sz="2828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TransactWriteItems</a:t>
                  </a: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a single</a:t>
                  </a:r>
                </a:p>
                <a:p>
                  <a:pPr>
                    <a:defRPr/>
                  </a:pP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click triggers three atomic updates simultaneously: the link count,</a:t>
                  </a:r>
                </a:p>
                <a:p>
                  <a:pPr>
                    <a:defRPr/>
                  </a:pPr>
                  <a:r>
                    <a:rPr lang="en-GB" altLang="en-US" sz="2828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 user’s stats, and the global dashboard.</a:t>
                  </a:r>
                </a:p>
              </p:txBody>
            </p:sp>
          </p:grpSp>
          <p:sp>
            <p:nvSpPr>
              <p:cNvPr id="3156" name="Rectangle 28">
                <a:extLst>
                  <a:ext uri="{FF2B5EF4-FFF2-40B4-BE49-F238E27FC236}">
                    <a16:creationId xmlns:a16="http://schemas.microsoft.com/office/drawing/2014/main" id="{D3EA9072-77C4-749C-0E71-64BDC8C5F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460" y="16614427"/>
                <a:ext cx="9361989" cy="719757"/>
              </a:xfrm>
              <a:prstGeom prst="rect">
                <a:avLst/>
              </a:prstGeom>
              <a:solidFill>
                <a:srgbClr val="4E527E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AU" altLang="en-US" sz="565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Unified Compute Architecture</a:t>
                </a:r>
                <a:endParaRPr lang="en-AU" altLang="en-US" sz="339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8DE75C8-14B1-8D98-C2EA-B7A59428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644" y="29670097"/>
              <a:ext cx="7065818" cy="171634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D19CB02-DDEE-9838-B1BA-FF9CD8139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457" y="31516881"/>
              <a:ext cx="7065818" cy="237936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1A887C9-483D-4DC0-2C76-B9496375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457" y="34026690"/>
              <a:ext cx="7065818" cy="345351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2B7BA3-A6C2-5C57-6EF2-B3AF4DEDD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099" y="37552665"/>
              <a:ext cx="7223109" cy="1889224"/>
            </a:xfrm>
            <a:prstGeom prst="rect">
              <a:avLst/>
            </a:prstGeom>
          </p:spPr>
        </p:pic>
        <p:pic>
          <p:nvPicPr>
            <p:cNvPr id="3137" name="Picture 3136">
              <a:extLst>
                <a:ext uri="{FF2B5EF4-FFF2-40B4-BE49-F238E27FC236}">
                  <a16:creationId xmlns:a16="http://schemas.microsoft.com/office/drawing/2014/main" id="{41C1F0FD-1F23-71DE-2ED7-731F870E4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"/>
            <a:stretch>
              <a:fillRect/>
            </a:stretch>
          </p:blipFill>
          <p:spPr>
            <a:xfrm>
              <a:off x="8579733" y="36381395"/>
              <a:ext cx="5826086" cy="3031421"/>
            </a:xfrm>
            <a:prstGeom prst="rect">
              <a:avLst/>
            </a:prstGeom>
          </p:spPr>
        </p:pic>
        <p:pic>
          <p:nvPicPr>
            <p:cNvPr id="3136" name="Picture 3135">
              <a:extLst>
                <a:ext uri="{FF2B5EF4-FFF2-40B4-BE49-F238E27FC236}">
                  <a16:creationId xmlns:a16="http://schemas.microsoft.com/office/drawing/2014/main" id="{B5D1505C-27EB-0D3E-8C7D-82773072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733" y="32544566"/>
              <a:ext cx="5839519" cy="3413337"/>
            </a:xfrm>
            <a:prstGeom prst="rect">
              <a:avLst/>
            </a:prstGeom>
          </p:spPr>
        </p:pic>
        <p:pic>
          <p:nvPicPr>
            <p:cNvPr id="3139" name="Picture 3138">
              <a:extLst>
                <a:ext uri="{FF2B5EF4-FFF2-40B4-BE49-F238E27FC236}">
                  <a16:creationId xmlns:a16="http://schemas.microsoft.com/office/drawing/2014/main" id="{50365101-DB24-252D-E079-F09B902B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733" y="29645126"/>
              <a:ext cx="5810495" cy="2475949"/>
            </a:xfrm>
            <a:prstGeom prst="rect">
              <a:avLst/>
            </a:prstGeom>
          </p:spPr>
        </p:pic>
      </p:grpSp>
      <p:pic>
        <p:nvPicPr>
          <p:cNvPr id="3166" name="Picture 3165">
            <a:extLst>
              <a:ext uri="{FF2B5EF4-FFF2-40B4-BE49-F238E27FC236}">
                <a16:creationId xmlns:a16="http://schemas.microsoft.com/office/drawing/2014/main" id="{4728F0FB-21E5-9514-7652-A62E1BB0971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3"/>
          <a:stretch>
            <a:fillRect/>
          </a:stretch>
        </p:blipFill>
        <p:spPr>
          <a:xfrm>
            <a:off x="25033288" y="277656"/>
            <a:ext cx="3671887" cy="4415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14646"/>
      </a:accent1>
      <a:accent2>
        <a:srgbClr val="00AEEF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AEEF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FB2C0ED02AD4CAE4512665B0C0742" ma:contentTypeVersion="15" ma:contentTypeDescription="Create a new document." ma:contentTypeScope="" ma:versionID="c97f78099ba8329bfd7b450a6d12afe1">
  <xsd:schema xmlns:xsd="http://www.w3.org/2001/XMLSchema" xmlns:xs="http://www.w3.org/2001/XMLSchema" xmlns:p="http://schemas.microsoft.com/office/2006/metadata/properties" xmlns:ns2="3b235f2e-3e9b-486c-a1da-2f68a0d608ce" xmlns:ns3="1aba85bf-6de7-45a5-a382-822ec86ba5d5" targetNamespace="http://schemas.microsoft.com/office/2006/metadata/properties" ma:root="true" ma:fieldsID="84827d2b483227874f583052f3c9e5f2" ns2:_="" ns3:_="">
    <xsd:import namespace="3b235f2e-3e9b-486c-a1da-2f68a0d608ce"/>
    <xsd:import namespace="1aba85bf-6de7-45a5-a382-822ec86ba5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35f2e-3e9b-486c-a1da-2f68a0d608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abe79-dfb6-408c-aa7a-07abcf6a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ba85bf-6de7-45a5-a382-822ec86ba5d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8b6a050-f602-42ed-807e-2f2955ab4217}" ma:internalName="TaxCatchAll" ma:showField="CatchAllData" ma:web="1aba85bf-6de7-45a5-a382-822ec86ba5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235f2e-3e9b-486c-a1da-2f68a0d608ce">
      <Terms xmlns="http://schemas.microsoft.com/office/infopath/2007/PartnerControls"/>
    </lcf76f155ced4ddcb4097134ff3c332f>
    <TaxCatchAll xmlns="1aba85bf-6de7-45a5-a382-822ec86ba5d5" xsi:nil="true"/>
  </documentManagement>
</p:properties>
</file>

<file path=customXml/itemProps1.xml><?xml version="1.0" encoding="utf-8"?>
<ds:datastoreItem xmlns:ds="http://schemas.openxmlformats.org/officeDocument/2006/customXml" ds:itemID="{9637C9AE-ABA0-4703-A86C-3EF178480D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35f2e-3e9b-486c-a1da-2f68a0d608ce"/>
    <ds:schemaRef ds:uri="1aba85bf-6de7-45a5-a382-822ec86ba5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11E7B-0B85-4C22-89E2-F37BFA0045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5B92FF-0B5D-4517-A838-AEB4BAB1F1B4}">
  <ds:schemaRefs>
    <ds:schemaRef ds:uri="http://schemas.microsoft.com/office/2006/metadata/properties"/>
    <ds:schemaRef ds:uri="http://schemas.microsoft.com/office/infopath/2007/PartnerControls"/>
    <ds:schemaRef ds:uri="4b68096e-0089-4258-b1cd-8072d6b830b8"/>
    <ds:schemaRef ds:uri="8a62c4b2-479e-4434-8dfd-2537b799c592"/>
    <ds:schemaRef ds:uri="3b235f2e-3e9b-486c-a1da-2f68a0d608ce"/>
    <ds:schemaRef ds:uri="1aba85bf-6de7-45a5-a382-822ec86ba5d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4322</TotalTime>
  <Words>627</Words>
  <Application>Microsoft Macintosh PowerPoint</Application>
  <PresentationFormat>Custom</PresentationFormat>
  <Paragraphs>84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IWA Poster Template</dc:title>
  <dc:creator>IWA</dc:creator>
  <cp:lastModifiedBy>Mukarram Raza</cp:lastModifiedBy>
  <cp:revision>171</cp:revision>
  <cp:lastPrinted>2014-04-23T11:18:47Z</cp:lastPrinted>
  <dcterms:created xsi:type="dcterms:W3CDTF">1998-03-23T12:07:48Z</dcterms:created>
  <dcterms:modified xsi:type="dcterms:W3CDTF">2025-12-18T15:41:54Z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CatchAll">
    <vt:lpwstr/>
  </property>
  <property fmtid="{D5CDD505-2E9C-101B-9397-08002B2CF9AE}" pid="3" name="lcf76f155ced4ddcb4097134ff3c332f">
    <vt:lpwstr/>
  </property>
  <property fmtid="{D5CDD505-2E9C-101B-9397-08002B2CF9AE}" pid="4" name="MSIP_Label_37382bf1-026c-423b-a2f3-9729d1fde3ca_Enabled">
    <vt:lpwstr>true</vt:lpwstr>
  </property>
  <property fmtid="{D5CDD505-2E9C-101B-9397-08002B2CF9AE}" pid="5" name="MSIP_Label_37382bf1-026c-423b-a2f3-9729d1fde3ca_SetDate">
    <vt:lpwstr>2022-10-13T04:20:00Z</vt:lpwstr>
  </property>
  <property fmtid="{D5CDD505-2E9C-101B-9397-08002B2CF9AE}" pid="6" name="MSIP_Label_37382bf1-026c-423b-a2f3-9729d1fde3ca_Method">
    <vt:lpwstr>Privileged</vt:lpwstr>
  </property>
  <property fmtid="{D5CDD505-2E9C-101B-9397-08002B2CF9AE}" pid="7" name="MSIP_Label_37382bf1-026c-423b-a2f3-9729d1fde3ca_Name">
    <vt:lpwstr>OFFICIAL - PUBLIC</vt:lpwstr>
  </property>
  <property fmtid="{D5CDD505-2E9C-101B-9397-08002B2CF9AE}" pid="8" name="MSIP_Label_37382bf1-026c-423b-a2f3-9729d1fde3ca_SiteId">
    <vt:lpwstr>b6e377cf-9db3-46cb-91a2-fad9605bb15c</vt:lpwstr>
  </property>
  <property fmtid="{D5CDD505-2E9C-101B-9397-08002B2CF9AE}" pid="9" name="MSIP_Label_37382bf1-026c-423b-a2f3-9729d1fde3ca_ActionId">
    <vt:lpwstr>9a098c66-53d4-4266-93bd-bddab60f554c</vt:lpwstr>
  </property>
  <property fmtid="{D5CDD505-2E9C-101B-9397-08002B2CF9AE}" pid="10" name="MSIP_Label_37382bf1-026c-423b-a2f3-9729d1fde3ca_ContentBits">
    <vt:lpwstr>0</vt:lpwstr>
  </property>
  <property fmtid="{D5CDD505-2E9C-101B-9397-08002B2CF9AE}" pid="11" name="MediaServiceImageTags">
    <vt:lpwstr/>
  </property>
  <property fmtid="{D5CDD505-2E9C-101B-9397-08002B2CF9AE}" pid="12" name="ContentTypeId">
    <vt:lpwstr>0x01010017DFB2C0ED02AD4CAE4512665B0C0742</vt:lpwstr>
  </property>
</Properties>
</file>